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19"/>
  </p:notesMasterIdLst>
  <p:handoutMasterIdLst>
    <p:handoutMasterId r:id="rId20"/>
  </p:handoutMasterIdLst>
  <p:sldIdLst>
    <p:sldId id="332" r:id="rId2"/>
    <p:sldId id="393" r:id="rId3"/>
    <p:sldId id="419" r:id="rId4"/>
    <p:sldId id="411" r:id="rId5"/>
    <p:sldId id="402" r:id="rId6"/>
    <p:sldId id="413" r:id="rId7"/>
    <p:sldId id="395" r:id="rId8"/>
    <p:sldId id="394" r:id="rId9"/>
    <p:sldId id="379" r:id="rId10"/>
    <p:sldId id="385" r:id="rId11"/>
    <p:sldId id="383" r:id="rId12"/>
    <p:sldId id="384" r:id="rId13"/>
    <p:sldId id="387" r:id="rId14"/>
    <p:sldId id="407" r:id="rId15"/>
    <p:sldId id="416" r:id="rId16"/>
    <p:sldId id="417" r:id="rId17"/>
    <p:sldId id="418" r:id="rId18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B96"/>
    <a:srgbClr val="00A002"/>
    <a:srgbClr val="067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8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2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502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7B7BD4-7695-BF42-82A3-AA54C4DD25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EAC88B-5B61-5A47-A52A-A6B3A3A19A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6C365-EA18-F245-BF11-7A64725EF34E}" type="datetimeFigureOut">
              <a:rPr lang="en-US" smtClean="0"/>
              <a:t>7/17/19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C0C22-0C45-F44A-A238-748B74791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C92BC-A243-B94F-906C-F7AF50072F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353EA-9155-784C-9F0F-6BC3630C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60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E6BD9-4A0F-4040-8762-1E6A671DBAC9}" type="datetimeFigureOut">
              <a:rPr lang="en-US" smtClean="0"/>
              <a:t>7/17/19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97B24-EF90-43A7-9917-A5047CB07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2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65476-343F-5848-AB94-388E1E47836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726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F3AB-7808-464B-93A3-5D0B708165A0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5A9A-E48D-0742-BAE8-84750AAC0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6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F3AB-7808-464B-93A3-5D0B708165A0}" type="datetimeFigureOut">
              <a:rPr lang="en-US" smtClean="0"/>
              <a:t>7/17/19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5A9A-E48D-0742-BAE8-84750AAC0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0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F3AB-7808-464B-93A3-5D0B708165A0}" type="datetimeFigureOut">
              <a:rPr lang="en-US" smtClean="0"/>
              <a:t>7/17/19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5A9A-E48D-0742-BAE8-84750AAC0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7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F3AB-7808-464B-93A3-5D0B708165A0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5A9A-E48D-0742-BAE8-84750AAC0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F3AB-7808-464B-93A3-5D0B708165A0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5A9A-E48D-0742-BAE8-84750AAC0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F3AB-7808-464B-93A3-5D0B708165A0}" type="datetimeFigureOut">
              <a:rPr lang="en-US" smtClean="0"/>
              <a:t>7/17/19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5A9A-E48D-0742-BAE8-84750AAC0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5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F3AB-7808-464B-93A3-5D0B708165A0}" type="datetimeFigureOut">
              <a:rPr lang="en-US" smtClean="0"/>
              <a:t>7/17/19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5A9A-E48D-0742-BAE8-84750AAC0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8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F3AB-7808-464B-93A3-5D0B708165A0}" type="datetimeFigureOut">
              <a:rPr lang="en-US" smtClean="0"/>
              <a:t>7/17/19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5A9A-E48D-0742-BAE8-84750AAC0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F3AB-7808-464B-93A3-5D0B708165A0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5A9A-E48D-0742-BAE8-84750AAC0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3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F3AB-7808-464B-93A3-5D0B708165A0}" type="datetimeFigureOut">
              <a:rPr lang="en-US" smtClean="0"/>
              <a:t>7/17/19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5A9A-E48D-0742-BAE8-84750AAC0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3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F3AB-7808-464B-93A3-5D0B708165A0}" type="datetimeFigureOut">
              <a:rPr lang="en-US" smtClean="0"/>
              <a:t>7/17/19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5A9A-E48D-0742-BAE8-84750AAC0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1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C7F3AB-7808-464B-93A3-5D0B708165A0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38995A9A-E48D-0742-BAE8-84750AAC0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5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embership@pogla.or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22107" y="2978876"/>
            <a:ext cx="4293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700" kern="0" dirty="0">
                <a:solidFill>
                  <a:srgbClr val="010B96"/>
                </a:solidFill>
                <a:latin typeface="Segoe UI" charset="0"/>
                <a:ea typeface="Segoe UI" charset="0"/>
                <a:cs typeface="Segoe UI" charset="0"/>
              </a:rPr>
              <a:t>Members Only Area</a:t>
            </a:r>
            <a:br>
              <a:rPr lang="en-US" sz="2700" kern="0" dirty="0">
                <a:solidFill>
                  <a:srgbClr val="010B96"/>
                </a:solidFill>
                <a:latin typeface="Segoe UI" charset="0"/>
                <a:ea typeface="Segoe UI" charset="0"/>
                <a:cs typeface="Segoe UI" charset="0"/>
              </a:rPr>
            </a:br>
            <a:r>
              <a:rPr lang="en-US" sz="2700" b="1" kern="0" dirty="0">
                <a:solidFill>
                  <a:srgbClr val="010B96"/>
                </a:solidFill>
                <a:latin typeface="Segoe UI" charset="0"/>
                <a:ea typeface="Segoe UI" charset="0"/>
                <a:cs typeface="Segoe UI" charset="0"/>
              </a:rPr>
              <a:t>Guide Book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62" y="2498574"/>
            <a:ext cx="2490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700" kern="0" dirty="0">
                <a:solidFill>
                  <a:schemeClr val="bg1"/>
                </a:solidFill>
                <a:latin typeface="Segoe UI Light" charset="0"/>
                <a:ea typeface="Segoe UI Light" charset="0"/>
                <a:cs typeface="Segoe UI Light" charset="0"/>
              </a:rPr>
              <a:t>Pennsylvania Oil &amp; Gas Landowners Alliance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3189" y="4359425"/>
            <a:ext cx="55068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050" i="1" kern="0" dirty="0">
                <a:solidFill>
                  <a:srgbClr val="0675AA"/>
                </a:solidFill>
                <a:latin typeface="Segoe UI" charset="0"/>
                <a:ea typeface="Segoe UI" charset="0"/>
                <a:cs typeface="Segoe UI" charset="0"/>
              </a:rPr>
              <a:t>An illustrated guide to getting the most out of </a:t>
            </a:r>
          </a:p>
          <a:p>
            <a:pPr lvl="0" algn="ctr">
              <a:defRPr/>
            </a:pPr>
            <a:r>
              <a:rPr lang="en-US" sz="1050" i="1" kern="0" dirty="0">
                <a:solidFill>
                  <a:srgbClr val="0675AA"/>
                </a:solidFill>
                <a:latin typeface="Segoe UI" charset="0"/>
                <a:ea typeface="Segoe UI" charset="0"/>
                <a:cs typeface="Segoe UI" charset="0"/>
              </a:rPr>
              <a:t>our interactive and self-service website</a:t>
            </a:r>
          </a:p>
        </p:txBody>
      </p:sp>
    </p:spTree>
    <p:extLst>
      <p:ext uri="{BB962C8B-B14F-4D97-AF65-F5344CB8AC3E}">
        <p14:creationId xmlns:p14="http://schemas.microsoft.com/office/powerpoint/2010/main" val="166319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8CFE-5874-0F4B-9201-6BAF66EA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3500"/>
            <a:ext cx="2584810" cy="1197986"/>
          </a:xfrm>
          <a:noFill/>
          <a:ln w="19050">
            <a:noFill/>
          </a:ln>
        </p:spPr>
        <p:txBody>
          <a:bodyPr vert="horz" wrap="square" lIns="68580" tIns="34290" rIns="68580" bIns="34290" rtlCol="0" anchor="ctr">
            <a:normAutofit/>
          </a:bodyPr>
          <a:lstStyle/>
          <a:p>
            <a:pPr algn="ctr"/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My Profile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97300-0090-8E48-B22D-4C81FBAAF655}"/>
              </a:ext>
            </a:extLst>
          </p:cNvPr>
          <p:cNvSpPr txBox="1"/>
          <p:nvPr/>
        </p:nvSpPr>
        <p:spPr>
          <a:xfrm>
            <a:off x="244366" y="2252499"/>
            <a:ext cx="2324819" cy="3105806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/>
          <a:p>
            <a:pPr marL="300038" indent="-214313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These fields show you what information we have now. Please fill in any blanks so that we can know you as well as possible.</a:t>
            </a:r>
          </a:p>
          <a:p>
            <a:pPr marL="300038" indent="-214313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Information here can be used on your Directory listings or for communications we send out.</a:t>
            </a:r>
          </a:p>
          <a:p>
            <a:pPr marL="300038" indent="-214313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Make sure to click Save at the end of the process.</a:t>
            </a:r>
          </a:p>
          <a:p>
            <a:pPr marL="85725">
              <a:lnSpc>
                <a:spcPct val="90000"/>
              </a:lnSpc>
              <a:spcAft>
                <a:spcPts val="450"/>
              </a:spcAft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B9762-3745-134F-A36E-E2F449052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415" y="879529"/>
            <a:ext cx="2737563" cy="51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69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8CFE-5874-0F4B-9201-6BAF66EA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08" y="1031657"/>
            <a:ext cx="2164556" cy="1864518"/>
          </a:xfr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Message History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3141D-EB87-4745-9153-2E456E8B0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87" y="853678"/>
            <a:ext cx="6469758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497300-0090-8E48-B22D-4C81FBAAF655}"/>
              </a:ext>
            </a:extLst>
          </p:cNvPr>
          <p:cNvSpPr txBox="1"/>
          <p:nvPr/>
        </p:nvSpPr>
        <p:spPr>
          <a:xfrm>
            <a:off x="477078" y="2366136"/>
            <a:ext cx="2094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Message History area will show you all of the emails the organization has sent to your personal inbox. If you ever delete an email, there is a full record kept in this area of your profile. Click on the subject line to open the body of the email. </a:t>
            </a:r>
          </a:p>
          <a:p>
            <a:endParaRPr lang="en-US" sz="1350" dirty="0"/>
          </a:p>
          <a:p>
            <a:r>
              <a:rPr lang="en-US" sz="1350" dirty="0">
                <a:solidFill>
                  <a:srgbClr val="FFFF00"/>
                </a:solidFill>
              </a:rPr>
              <a:t>Having a hard time receiving emails? </a:t>
            </a:r>
            <a:br>
              <a:rPr lang="en-US" sz="1350" dirty="0">
                <a:solidFill>
                  <a:srgbClr val="FFFF00"/>
                </a:solidFill>
              </a:rPr>
            </a:br>
            <a:r>
              <a:rPr lang="en-US" sz="1350" dirty="0">
                <a:solidFill>
                  <a:srgbClr val="FFFF00"/>
                </a:solidFill>
              </a:rPr>
              <a:t> Let us know.</a:t>
            </a:r>
            <a:br>
              <a:rPr lang="en-US" sz="1350" dirty="0"/>
            </a:br>
            <a:br>
              <a:rPr lang="en-US" sz="1350" dirty="0"/>
            </a:b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8181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8CFE-5874-0F4B-9201-6BAF66EA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50" y="1029392"/>
            <a:ext cx="2258915" cy="1864518"/>
          </a:xfr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lvl="0">
              <a:defRPr/>
            </a:pPr>
            <a:r>
              <a:rPr lang="en-US" b="1" kern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View your Invoices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97300-0090-8E48-B22D-4C81FBAAF655}"/>
              </a:ext>
            </a:extLst>
          </p:cNvPr>
          <p:cNvSpPr txBox="1"/>
          <p:nvPr/>
        </p:nvSpPr>
        <p:spPr>
          <a:xfrm>
            <a:off x="188350" y="2337346"/>
            <a:ext cx="235327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ea typeface="Segoe UI Semilight" charset="0"/>
                <a:cs typeface="Segoe UI Semilight" charset="0"/>
              </a:rPr>
              <a:t>Under ‘My Profile’ you have the ability to display your invoices.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US" sz="1500" kern="0" dirty="0">
              <a:ea typeface="Segoe UI Semilight" charset="0"/>
              <a:cs typeface="Segoe UI Semilight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ea typeface="Segoe UI Semilight" charset="0"/>
                <a:cs typeface="Segoe UI Semilight" charset="0"/>
              </a:rPr>
              <a:t>This area will show you past paid invoices and open invoices that you are able to pay. 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US" sz="1500" kern="0" dirty="0">
              <a:ea typeface="Segoe UI Semilight" charset="0"/>
              <a:cs typeface="Segoe UI Semilight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ea typeface="Segoe UI Semilight" charset="0"/>
                <a:cs typeface="Segoe UI Semilight" charset="0"/>
              </a:rPr>
              <a:t>To open any of these invoices, simply click on the Invoice ID to view the invoice.</a:t>
            </a:r>
            <a:endParaRPr lang="en-US" sz="1500" i="1" kern="0" dirty="0">
              <a:ea typeface="Segoe UI Semilight" charset="0"/>
              <a:cs typeface="Segoe UI Semilight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034369-B6AE-8D43-B479-1EF26E1CE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19999" r="-1187" b="-3346"/>
          <a:stretch/>
        </p:blipFill>
        <p:spPr>
          <a:xfrm>
            <a:off x="3429493" y="1498324"/>
            <a:ext cx="5021940" cy="428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7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8CFE-5874-0F4B-9201-6BAF66EA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72" y="989699"/>
            <a:ext cx="1995097" cy="941602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lvl="0">
              <a:defRPr/>
            </a:pPr>
            <a:r>
              <a:rPr lang="en-US" b="1" kern="0" dirty="0">
                <a:ea typeface="Segoe UI Semibold" charset="0"/>
                <a:cs typeface="Segoe UI Semibold" charset="0"/>
              </a:rPr>
              <a:t>Pay Your Invoices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E1A3FD-2807-DE49-8E23-87F81261F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37" y="1982398"/>
            <a:ext cx="2368608" cy="3997988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Once you have clicked on the Invoice ID you have the option to pay an open invoice or download an invoice. 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Paying an Invoice:  </a:t>
            </a:r>
            <a:r>
              <a:rPr lang="en-US" sz="1800" dirty="0">
                <a:solidFill>
                  <a:schemeClr val="tx1"/>
                </a:solidFill>
              </a:rPr>
              <a:t>Click on the button at the bottom ‘Pay Now. Our payment area will come up for you to enter your card and billing information. 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DAFD1C-6F3A-064B-A747-B2D6A31F2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17" y="1422636"/>
            <a:ext cx="3858057" cy="39979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497300-0090-8E48-B22D-4C81FBAAF655}"/>
              </a:ext>
            </a:extLst>
          </p:cNvPr>
          <p:cNvSpPr txBox="1"/>
          <p:nvPr/>
        </p:nvSpPr>
        <p:spPr>
          <a:xfrm>
            <a:off x="482601" y="2835783"/>
            <a:ext cx="2522981" cy="256171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  <a:defRPr/>
            </a:pPr>
            <a:br>
              <a:rPr lang="en-US" sz="1200" dirty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4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B434-5331-3B4D-B9A7-F7323A27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81" y="2213942"/>
            <a:ext cx="2035037" cy="225470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000" b="1" kern="0" dirty="0">
                <a:solidFill>
                  <a:schemeClr val="bg1"/>
                </a:solidFill>
                <a:ea typeface="Segoe UI Semilight" charset="0"/>
                <a:cs typeface="Segoe UI Semilight" charset="0"/>
              </a:rPr>
              <a:t>The New POGLA Landowner </a:t>
            </a:r>
            <a:br>
              <a:rPr lang="en-US" sz="3000" b="1" kern="0" dirty="0">
                <a:solidFill>
                  <a:schemeClr val="bg1"/>
                </a:solidFill>
                <a:ea typeface="Segoe UI Semilight" charset="0"/>
                <a:cs typeface="Segoe UI Semilight" charset="0"/>
              </a:rPr>
            </a:br>
            <a:r>
              <a:rPr lang="en-US" sz="3000" b="1" kern="0" dirty="0">
                <a:solidFill>
                  <a:schemeClr val="bg1"/>
                </a:solidFill>
                <a:ea typeface="Segoe UI Semilight" charset="0"/>
                <a:cs typeface="Segoe UI Semilight" charset="0"/>
              </a:rPr>
              <a:t>Library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5511B1-A3F6-C548-A937-188333969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50" y="1097328"/>
            <a:ext cx="5486400" cy="4653818"/>
          </a:xfrm>
        </p:spPr>
      </p:pic>
    </p:spTree>
    <p:extLst>
      <p:ext uri="{BB962C8B-B14F-4D97-AF65-F5344CB8AC3E}">
        <p14:creationId xmlns:p14="http://schemas.microsoft.com/office/powerpoint/2010/main" val="2421091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B434-5331-3B4D-B9A7-F7323A27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81" y="2213942"/>
            <a:ext cx="2035037" cy="225470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000" b="1" kern="0" dirty="0">
                <a:solidFill>
                  <a:schemeClr val="bg1"/>
                </a:solidFill>
                <a:ea typeface="Segoe UI Semilight" charset="0"/>
                <a:cs typeface="Segoe UI Semilight" charset="0"/>
              </a:rPr>
              <a:t>Events Calendar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5511B1-A3F6-C548-A937-188333969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901950" y="1607901"/>
            <a:ext cx="5486400" cy="3632673"/>
          </a:xfrm>
        </p:spPr>
      </p:pic>
    </p:spTree>
    <p:extLst>
      <p:ext uri="{BB962C8B-B14F-4D97-AF65-F5344CB8AC3E}">
        <p14:creationId xmlns:p14="http://schemas.microsoft.com/office/powerpoint/2010/main" val="3244867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B434-5331-3B4D-B9A7-F7323A27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81" y="2213942"/>
            <a:ext cx="2035037" cy="225470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000" b="1" kern="0" dirty="0">
                <a:solidFill>
                  <a:schemeClr val="bg1"/>
                </a:solidFill>
                <a:ea typeface="Segoe UI Semilight" charset="0"/>
                <a:cs typeface="Segoe UI Semilight" charset="0"/>
              </a:rPr>
              <a:t>Future Directions: Directory Search?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5511B1-A3F6-C548-A937-188333969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524089" y="863600"/>
            <a:ext cx="4242122" cy="5121275"/>
          </a:xfrm>
        </p:spPr>
      </p:pic>
    </p:spTree>
    <p:extLst>
      <p:ext uri="{BB962C8B-B14F-4D97-AF65-F5344CB8AC3E}">
        <p14:creationId xmlns:p14="http://schemas.microsoft.com/office/powerpoint/2010/main" val="2195411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B434-5331-3B4D-B9A7-F7323A27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58" y="2301649"/>
            <a:ext cx="2199033" cy="225470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000" b="1" kern="0" dirty="0">
                <a:solidFill>
                  <a:schemeClr val="bg1"/>
                </a:solidFill>
                <a:ea typeface="Segoe UI Semilight" charset="0"/>
                <a:cs typeface="Segoe UI Semilight" charset="0"/>
              </a:rPr>
              <a:t>Future Directions: Member Community?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5511B1-A3F6-C548-A937-188333969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901950" y="1738426"/>
            <a:ext cx="5486400" cy="3371622"/>
          </a:xfrm>
        </p:spPr>
      </p:pic>
    </p:spTree>
    <p:extLst>
      <p:ext uri="{BB962C8B-B14F-4D97-AF65-F5344CB8AC3E}">
        <p14:creationId xmlns:p14="http://schemas.microsoft.com/office/powerpoint/2010/main" val="104661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3" y="1672780"/>
            <a:ext cx="2072310" cy="750734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b="1" kern="0" dirty="0">
                <a:ea typeface="Segoe UI Semibold" charset="0"/>
                <a:cs typeface="Segoe UI Semibold" charset="0"/>
              </a:rPr>
              <a:t>Membership Has its Privileges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942" y="1672781"/>
            <a:ext cx="4144202" cy="2665843"/>
          </a:xfrm>
        </p:spPr>
        <p:txBody>
          <a:bodyPr>
            <a:normAutofit fontScale="92500" lnSpcReduction="10000"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chemeClr val="tx1"/>
                </a:solidFill>
                <a:ea typeface="Segoe UI Semilight" charset="0"/>
                <a:cs typeface="Segoe UI Semilight" charset="0"/>
              </a:rPr>
              <a:t>Our website and our membership offers many self-service and exclusive benefits that only members and/or their employees can take advantage of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chemeClr val="tx1"/>
                </a:solidFill>
                <a:ea typeface="Segoe UI Semilight" charset="0"/>
                <a:cs typeface="Segoe UI Semilight" charset="0"/>
              </a:rPr>
              <a:t>To ensure only Members receive these benefits, these areas of our site require a valid log in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chemeClr val="tx1"/>
                </a:solidFill>
                <a:ea typeface="Segoe UI Semilight" charset="0"/>
                <a:cs typeface="Segoe UI Semilight" charset="0"/>
              </a:rPr>
              <a:t>The more you update and personalize your membership, the more value you will receive from us</a:t>
            </a:r>
          </a:p>
        </p:txBody>
      </p:sp>
      <p:pic>
        <p:nvPicPr>
          <p:cNvPr id="9" name="Picture 8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0BDE632-5538-0A49-BCE5-B2B05B0C7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3" y="3013584"/>
            <a:ext cx="3212640" cy="24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7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B434-5331-3B4D-B9A7-F7323A27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4319"/>
            <a:ext cx="2588798" cy="1731243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en-US" sz="3000" b="1" kern="0" dirty="0">
                <a:solidFill>
                  <a:schemeClr val="bg1"/>
                </a:solidFill>
                <a:ea typeface="Segoe UI Semilight" charset="0"/>
                <a:cs typeface="Segoe UI Semilight" charset="0"/>
              </a:rPr>
              <a:t>New Membership</a:t>
            </a:r>
            <a:br>
              <a:rPr lang="en-US" sz="3000" b="1" kern="0" dirty="0">
                <a:solidFill>
                  <a:schemeClr val="bg1"/>
                </a:solidFill>
                <a:ea typeface="Segoe UI Semilight" charset="0"/>
                <a:cs typeface="Segoe UI Semilight" charset="0"/>
              </a:rPr>
            </a:br>
            <a:r>
              <a:rPr lang="en-US" sz="3000" b="1" kern="0" dirty="0">
                <a:solidFill>
                  <a:schemeClr val="bg1"/>
                </a:solidFill>
                <a:ea typeface="Segoe UI Semilight" charset="0"/>
                <a:cs typeface="Segoe UI Semilight" charset="0"/>
              </a:rPr>
              <a:t>Options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AEC08E2-280B-D646-BF74-A033F9291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00" y="863600"/>
            <a:ext cx="4360299" cy="51212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D82DB1-6904-DF41-B4F0-E790233F0FF6}"/>
              </a:ext>
            </a:extLst>
          </p:cNvPr>
          <p:cNvSpPr txBox="1"/>
          <p:nvPr/>
        </p:nvSpPr>
        <p:spPr>
          <a:xfrm>
            <a:off x="320538" y="3585541"/>
            <a:ext cx="2012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Most members were “grandfathered” in as basic members, but we have new options.</a:t>
            </a:r>
          </a:p>
          <a:p>
            <a:endParaRPr lang="en-US" sz="1350" dirty="0"/>
          </a:p>
          <a:p>
            <a:r>
              <a:rPr lang="en-US" sz="1350" dirty="0"/>
              <a:t>Contact us at </a:t>
            </a:r>
            <a:r>
              <a:rPr lang="en-US" sz="1350" dirty="0">
                <a:solidFill>
                  <a:schemeClr val="bg1"/>
                </a:solidFill>
                <a:highlight>
                  <a:srgbClr val="0080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membership@pogla.org</a:t>
            </a:r>
            <a:r>
              <a:rPr lang="en-US" sz="1350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en-US" sz="1350" dirty="0"/>
              <a:t>to change.</a:t>
            </a:r>
          </a:p>
        </p:txBody>
      </p:sp>
    </p:spTree>
    <p:extLst>
      <p:ext uri="{BB962C8B-B14F-4D97-AF65-F5344CB8AC3E}">
        <p14:creationId xmlns:p14="http://schemas.microsoft.com/office/powerpoint/2010/main" val="45222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B434-5331-3B4D-B9A7-F7323A27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2211"/>
            <a:ext cx="2588798" cy="1799902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en-US" sz="3000" b="1" kern="0" dirty="0">
                <a:solidFill>
                  <a:schemeClr val="bg1"/>
                </a:solidFill>
                <a:ea typeface="Segoe UI Semilight" charset="0"/>
                <a:cs typeface="Segoe UI Semilight" charset="0"/>
              </a:rPr>
              <a:t>Renewals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E7023-4647-1C40-8DF9-15101F1A7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714" y="1146573"/>
            <a:ext cx="4711446" cy="4701777"/>
          </a:xfrm>
        </p:spPr>
        <p:txBody>
          <a:bodyPr anchor="ctr">
            <a:normAutofit lnSpcReduction="10000"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en-US" sz="1800" b="1" dirty="0"/>
              <a:t>A member can renew their own membership in several ways:</a:t>
            </a:r>
            <a:br>
              <a:rPr lang="en-US" sz="1800" dirty="0"/>
            </a:br>
            <a:endParaRPr lang="en-US" sz="1800" dirty="0"/>
          </a:p>
          <a:p>
            <a:pPr marL="214313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By paying the auto-generated online Renewal invoice tied to their renewal notification</a:t>
            </a:r>
          </a:p>
          <a:p>
            <a:pPr marL="214313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By paying the mailed invoice that is sent to you if you have not paid in 15 days.</a:t>
            </a:r>
            <a:br>
              <a:rPr lang="en-US" sz="1800" dirty="0"/>
            </a:br>
            <a:endParaRPr lang="en-US" sz="1800" dirty="0"/>
          </a:p>
          <a:p>
            <a:pPr marL="214313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By logging in and submitting a Renewal Form</a:t>
            </a:r>
            <a:br>
              <a:rPr lang="en-US" sz="1800" dirty="0"/>
            </a:br>
            <a:endParaRPr lang="en-US" sz="1800" dirty="0"/>
          </a:p>
          <a:p>
            <a:pPr marL="214313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By logging in and using the Renew option from the My Profile page</a:t>
            </a:r>
          </a:p>
          <a:p>
            <a:pPr marL="214313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>
              <a:buNone/>
              <a:defRPr/>
            </a:pPr>
            <a:r>
              <a:rPr lang="en-US" sz="1050" i="1" kern="0" dirty="0">
                <a:solidFill>
                  <a:srgbClr val="2A2A2A"/>
                </a:solidFill>
                <a:latin typeface="Cambria" panose="02040503050406030204" pitchFamily="18" charset="0"/>
                <a:ea typeface="Segoe UI Semilight" charset="0"/>
                <a:cs typeface="Segoe UI Semilight" charset="0"/>
              </a:rPr>
              <a:t>IMPORTANT :  If you want to upgrade your renewal please send a message to </a:t>
            </a:r>
            <a:r>
              <a:rPr lang="en-US" sz="1050" i="1" kern="0" dirty="0" err="1">
                <a:solidFill>
                  <a:srgbClr val="2A2A2A"/>
                </a:solidFill>
                <a:latin typeface="Cambria" panose="02040503050406030204" pitchFamily="18" charset="0"/>
                <a:ea typeface="Segoe UI Semilight" charset="0"/>
                <a:cs typeface="Segoe UI Semilight" charset="0"/>
              </a:rPr>
              <a:t>membership@POGLA.org</a:t>
            </a:r>
            <a:r>
              <a:rPr lang="en-US" sz="1050" i="1" kern="0" dirty="0">
                <a:solidFill>
                  <a:srgbClr val="2A2A2A"/>
                </a:solidFill>
                <a:latin typeface="Cambria" panose="02040503050406030204" pitchFamily="18" charset="0"/>
                <a:ea typeface="Segoe UI Semilight" charset="0"/>
                <a:cs typeface="Segoe UI Semilight" charset="0"/>
              </a:rPr>
              <a:t> or call </a:t>
            </a:r>
          </a:p>
        </p:txBody>
      </p:sp>
    </p:spTree>
    <p:extLst>
      <p:ext uri="{BB962C8B-B14F-4D97-AF65-F5344CB8AC3E}">
        <p14:creationId xmlns:p14="http://schemas.microsoft.com/office/powerpoint/2010/main" val="47543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8CFE-5874-0F4B-9201-6BAF66EA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8" y="1436875"/>
            <a:ext cx="2258667" cy="1197986"/>
          </a:xfrm>
          <a:noFill/>
          <a:ln w="19050">
            <a:noFill/>
          </a:ln>
        </p:spPr>
        <p:txBody>
          <a:bodyPr vert="horz" wrap="square" lIns="68580" tIns="34290" rIns="68580" bIns="34290" rtlCol="0" anchor="ctr">
            <a:normAutofit/>
          </a:bodyPr>
          <a:lstStyle/>
          <a:p>
            <a:pPr algn="ctr"/>
            <a:br>
              <a:rPr lang="en-US" sz="2100" b="1" dirty="0">
                <a:solidFill>
                  <a:schemeClr val="bg1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How to Renew Your Membership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66CA1B-C203-BC48-8EB7-B579DB5982AA}"/>
              </a:ext>
            </a:extLst>
          </p:cNvPr>
          <p:cNvSpPr txBox="1"/>
          <p:nvPr/>
        </p:nvSpPr>
        <p:spPr>
          <a:xfrm>
            <a:off x="199336" y="2634861"/>
            <a:ext cx="2258667" cy="27744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marL="257175" indent="-214313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dirty="0"/>
              <a:t>By paying the auto-generated Renewal invoice tied to their renewal notification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dirty="0"/>
              <a:t>By paying the mailed copy of the invoice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dirty="0"/>
              <a:t>By logging in and submitting a Renewal Form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dirty="0"/>
              <a:t>By logging in and using the Renew option from the My Profile page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728E55-78E6-2B48-A9E2-E91215BB5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70" y="1791139"/>
            <a:ext cx="4374824" cy="4057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497300-0090-8E48-B22D-4C81FBAAF655}"/>
              </a:ext>
            </a:extLst>
          </p:cNvPr>
          <p:cNvSpPr txBox="1"/>
          <p:nvPr/>
        </p:nvSpPr>
        <p:spPr>
          <a:xfrm>
            <a:off x="482601" y="2835783"/>
            <a:ext cx="2522981" cy="256171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  <a:defRPr/>
            </a:pPr>
            <a:br>
              <a:rPr lang="en-US" sz="1200" dirty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09C87B-97B5-3244-929B-C5EC0153F2C7}"/>
              </a:ext>
            </a:extLst>
          </p:cNvPr>
          <p:cNvSpPr txBox="1"/>
          <p:nvPr/>
        </p:nvSpPr>
        <p:spPr>
          <a:xfrm>
            <a:off x="4465274" y="1029391"/>
            <a:ext cx="36524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Here's an example of a renewal email  that will be sent directly to your personal email inbox.  </a:t>
            </a:r>
          </a:p>
        </p:txBody>
      </p:sp>
    </p:spTree>
    <p:extLst>
      <p:ext uri="{BB962C8B-B14F-4D97-AF65-F5344CB8AC3E}">
        <p14:creationId xmlns:p14="http://schemas.microsoft.com/office/powerpoint/2010/main" val="3959195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8CFE-5874-0F4B-9201-6BAF66EA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22" y="1573973"/>
            <a:ext cx="2002055" cy="133588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lvl="0">
              <a:defRPr/>
            </a:pPr>
            <a:r>
              <a:rPr lang="en-US" sz="2400" b="1" kern="0" dirty="0">
                <a:solidFill>
                  <a:schemeClr val="bg1"/>
                </a:solidFill>
                <a:ea typeface="Segoe UI Semibold" charset="0"/>
                <a:cs typeface="Segoe UI Semibold" charset="0"/>
              </a:rPr>
              <a:t>Pay Your Renewal Invoice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66CA1B-C203-BC48-8EB7-B579DB5982AA}"/>
              </a:ext>
            </a:extLst>
          </p:cNvPr>
          <p:cNvSpPr txBox="1"/>
          <p:nvPr/>
        </p:nvSpPr>
        <p:spPr>
          <a:xfrm>
            <a:off x="392464" y="2836028"/>
            <a:ext cx="2196166" cy="2593223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/>
          <a:p>
            <a:r>
              <a:rPr lang="en-US" dirty="0"/>
              <a:t>Once you have clicked submit. You will be taken to your renewal invoice to pay. </a:t>
            </a:r>
          </a:p>
          <a:p>
            <a:endParaRPr lang="en-US" dirty="0"/>
          </a:p>
          <a:p>
            <a:r>
              <a:rPr lang="en-US" b="1" dirty="0"/>
              <a:t>Paying an Invoice:</a:t>
            </a:r>
            <a:r>
              <a:rPr lang="en-US" dirty="0"/>
              <a:t> Click on the button at the bottom ‘Pay Now.’ Our payment area will come up for you to enter your card and billing information. </a:t>
            </a: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FE1CC7-A5C0-5546-BEAB-635AED3A1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52" y="933833"/>
            <a:ext cx="4277562" cy="502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2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485" y="3168097"/>
            <a:ext cx="4037739" cy="249985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endParaRPr lang="en-US" kern="0" dirty="0">
              <a:ea typeface="Segoe UI Semilight" charset="0"/>
              <a:cs typeface="Segoe UI Semilight" charset="0"/>
            </a:endParaRPr>
          </a:p>
          <a:p>
            <a:pPr>
              <a:defRPr/>
            </a:pPr>
            <a:r>
              <a:rPr lang="en-US" kern="0" dirty="0">
                <a:ea typeface="Segoe UI Semilight" charset="0"/>
                <a:cs typeface="Segoe UI Semilight" charset="0"/>
              </a:rPr>
              <a:t>Your username is the email address you gave us for your membership.</a:t>
            </a:r>
          </a:p>
          <a:p>
            <a:pPr>
              <a:defRPr/>
            </a:pPr>
            <a:r>
              <a:rPr lang="en-US" kern="0" dirty="0">
                <a:ea typeface="Segoe UI Semilight" charset="0"/>
                <a:cs typeface="Segoe UI Semilight" charset="0"/>
              </a:rPr>
              <a:t>If this is the first time you have signed in or if you have forgotten your password, no worries! Click </a:t>
            </a:r>
            <a:r>
              <a:rPr lang="en-US" i="1" kern="0" dirty="0">
                <a:ea typeface="Segoe UI Semilight" charset="0"/>
                <a:cs typeface="Segoe UI Semilight" charset="0"/>
              </a:rPr>
              <a:t>‘forgot your password</a:t>
            </a:r>
            <a:r>
              <a:rPr lang="en-US" kern="0" dirty="0">
                <a:ea typeface="Segoe UI Semilight" charset="0"/>
                <a:cs typeface="Segoe UI Semilight" charset="0"/>
              </a:rPr>
              <a:t>’ and enter the email address associated with your profile. You will then be emailed a link to reset your password. </a:t>
            </a:r>
          </a:p>
          <a:p>
            <a:pPr marL="0" indent="0" algn="ctr">
              <a:buNone/>
              <a:defRPr/>
            </a:pPr>
            <a:br>
              <a:rPr lang="en-US" kern="0" dirty="0">
                <a:ea typeface="Segoe UI Semilight" charset="0"/>
                <a:cs typeface="Segoe UI Semilight" charset="0"/>
              </a:rPr>
            </a:br>
            <a:r>
              <a:rPr lang="en-US" b="1" kern="0" dirty="0">
                <a:ea typeface="Segoe UI Semilight" charset="0"/>
                <a:cs typeface="Segoe UI Semilight" charset="0"/>
              </a:rPr>
              <a:t>Note: </a:t>
            </a:r>
            <a:r>
              <a:rPr lang="en-US" kern="0" dirty="0">
                <a:ea typeface="Segoe UI Semilight" charset="0"/>
                <a:cs typeface="Segoe UI Semilight" charset="0"/>
              </a:rPr>
              <a:t>To receive the link via email, the email address you enter must be the email address in your membership profile. </a:t>
            </a:r>
          </a:p>
          <a:p>
            <a:pPr lvl="0">
              <a:defRPr/>
            </a:pPr>
            <a:endParaRPr lang="en-US" kern="0" dirty="0">
              <a:ea typeface="Segoe UI Semilight" charset="0"/>
              <a:cs typeface="Segoe UI Semilight" charset="0"/>
            </a:endParaRPr>
          </a:p>
          <a:p>
            <a:pPr lvl="0">
              <a:defRPr/>
            </a:pPr>
            <a:endParaRPr lang="en-US" kern="0" dirty="0">
              <a:ea typeface="Segoe UI Semilight" charset="0"/>
              <a:cs typeface="Segoe UI Semilight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B36FFD-5ACA-2744-A0E7-C84E61A87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638" y="2657337"/>
            <a:ext cx="2726307" cy="1984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03C42A-BC15-1341-83F8-76803FFC4FE9}"/>
              </a:ext>
            </a:extLst>
          </p:cNvPr>
          <p:cNvSpPr txBox="1"/>
          <p:nvPr/>
        </p:nvSpPr>
        <p:spPr>
          <a:xfrm>
            <a:off x="4614023" y="1415602"/>
            <a:ext cx="355534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0" dirty="0">
                <a:ea typeface="Segoe UI Semilight" charset="0"/>
                <a:cs typeface="Segoe UI Semilight" charset="0"/>
              </a:rPr>
              <a:t>Once you have a Username and Password, you can use it to access any Members-only or restricted items, like event discounts, members events, member directory and the social community features. </a:t>
            </a:r>
            <a:br>
              <a:rPr lang="en-US" sz="1050" kern="0" dirty="0">
                <a:ea typeface="Segoe UI Semilight" charset="0"/>
                <a:cs typeface="Segoe UI Semilight" charset="0"/>
              </a:rPr>
            </a:br>
            <a:endParaRPr lang="en-US" sz="1050" kern="0" dirty="0">
              <a:ea typeface="Segoe UI Semilight" charset="0"/>
              <a:cs typeface="Segoe UI Semilight" charset="0"/>
            </a:endParaRPr>
          </a:p>
          <a:p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E5726-72D7-3E4D-AA13-EA48D61DAAE9}"/>
              </a:ext>
            </a:extLst>
          </p:cNvPr>
          <p:cNvSpPr txBox="1"/>
          <p:nvPr/>
        </p:nvSpPr>
        <p:spPr>
          <a:xfrm>
            <a:off x="326965" y="1593229"/>
            <a:ext cx="1901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>
                <a:solidFill>
                  <a:schemeClr val="bg1"/>
                </a:solidFill>
                <a:ea typeface="Segoe UI Semibold" charset="0"/>
                <a:cs typeface="Segoe UI Semibold" charset="0"/>
              </a:rPr>
              <a:t>Take Control of Your Membership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87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74" y="1242459"/>
            <a:ext cx="2072309" cy="1314383"/>
          </a:xfrm>
        </p:spPr>
        <p:txBody>
          <a:bodyPr anchor="b">
            <a:normAutofit fontScale="90000"/>
          </a:bodyPr>
          <a:lstStyle/>
          <a:p>
            <a:pPr lvl="0">
              <a:defRPr/>
            </a:pPr>
            <a:r>
              <a:rPr lang="en-US" b="1" kern="0" dirty="0">
                <a:latin typeface="Segoe UI Semibold" charset="0"/>
                <a:ea typeface="Segoe UI Semibold" charset="0"/>
                <a:cs typeface="Segoe UI Semibold" charset="0"/>
              </a:rPr>
              <a:t>What Can I Do with the website?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146" y="1833770"/>
            <a:ext cx="3510998" cy="3273203"/>
          </a:xfrm>
        </p:spPr>
        <p:txBody>
          <a:bodyPr anchor="ctr">
            <a:no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latin typeface="Segoe UI Semilight" charset="0"/>
                <a:ea typeface="Segoe UI Semilight" charset="0"/>
                <a:cs typeface="Segoe UI Semilight" charset="0"/>
              </a:rPr>
              <a:t>View your profile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latin typeface="Segoe UI Semilight" charset="0"/>
                <a:ea typeface="Segoe UI Semilight" charset="0"/>
                <a:cs typeface="Segoe UI Semilight" charset="0"/>
              </a:rPr>
              <a:t>View/ Pay Invoices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latin typeface="Segoe UI Semilight" charset="0"/>
                <a:ea typeface="Segoe UI Semilight" charset="0"/>
                <a:cs typeface="Segoe UI Semilight" charset="0"/>
              </a:rPr>
              <a:t>Access the Member Directory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latin typeface="Segoe UI Semilight" charset="0"/>
                <a:ea typeface="Segoe UI Semilight" charset="0"/>
                <a:cs typeface="Segoe UI Semilight" charset="0"/>
              </a:rPr>
              <a:t>View the Event Calendar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latin typeface="Segoe UI Semilight" charset="0"/>
                <a:ea typeface="Segoe UI Semilight" charset="0"/>
                <a:cs typeface="Segoe UI Semilight" charset="0"/>
              </a:rPr>
              <a:t>View any members only content on this website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latin typeface="Segoe UI Semilight" charset="0"/>
                <a:ea typeface="Segoe UI Semilight" charset="0"/>
                <a:cs typeface="Segoe UI Semilight" charset="0"/>
              </a:rPr>
              <a:t>Interact and connect with other members?  Lets get back to this.</a:t>
            </a:r>
            <a:endParaRPr lang="en-US" sz="1800" kern="0" dirty="0">
              <a:ea typeface="Segoe UI Semilight" charset="0"/>
              <a:cs typeface="Segoe UI Semilight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31B396-6827-F947-92F0-8487AC167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87" y="2638839"/>
            <a:ext cx="3265447" cy="27655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8AAA8E-B70C-7346-B19E-4B7B2B71477F}"/>
              </a:ext>
            </a:extLst>
          </p:cNvPr>
          <p:cNvSpPr/>
          <p:nvPr/>
        </p:nvSpPr>
        <p:spPr>
          <a:xfrm>
            <a:off x="2571750" y="4368247"/>
            <a:ext cx="260903" cy="89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4116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39B9FB-B492-444E-AD36-A6BD5E196313}"/>
              </a:ext>
            </a:extLst>
          </p:cNvPr>
          <p:cNvSpPr txBox="1"/>
          <p:nvPr/>
        </p:nvSpPr>
        <p:spPr>
          <a:xfrm>
            <a:off x="245993" y="1543050"/>
            <a:ext cx="2325758" cy="376007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250" dirty="0"/>
              <a:t>Hover the words  ‘</a:t>
            </a:r>
            <a:r>
              <a:rPr lang="en-US" sz="2250" b="1" dirty="0"/>
              <a:t>My Profile</a:t>
            </a:r>
            <a:r>
              <a:rPr lang="en-US" sz="2250" dirty="0"/>
              <a:t>’, to make additional changes to your profile.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dirty="0"/>
          </a:p>
          <a:p>
            <a:pPr marL="300038" indent="-257175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Change your profile picture</a:t>
            </a:r>
          </a:p>
          <a:p>
            <a:pPr marL="300038" indent="-257175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Edit your privacy settings</a:t>
            </a:r>
          </a:p>
          <a:p>
            <a:pPr marL="300038" indent="-257175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Change your password</a:t>
            </a:r>
          </a:p>
          <a:p>
            <a:pPr marL="300038" indent="-257175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Manage how we contact you</a:t>
            </a:r>
          </a:p>
          <a:p>
            <a:pPr marL="300038" indent="-257175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View past emails we have sent to you</a:t>
            </a:r>
          </a:p>
          <a:p>
            <a:pPr marL="300038" indent="-257175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View a list of all your invoices</a:t>
            </a:r>
          </a:p>
          <a:p>
            <a:pPr marL="300038" indent="-257175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View all forms that you have submitted </a:t>
            </a: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0F150DC-62EC-BB4B-B38D-43D5869C2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72" y="1604814"/>
            <a:ext cx="4562060" cy="344390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081C02-9351-0048-8AC2-104F6056902D}"/>
              </a:ext>
            </a:extLst>
          </p:cNvPr>
          <p:cNvSpPr/>
          <p:nvPr/>
        </p:nvSpPr>
        <p:spPr>
          <a:xfrm>
            <a:off x="3973168" y="3861353"/>
            <a:ext cx="521804" cy="7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C5F2EC-DD17-E140-9106-0F406B5511F7}"/>
              </a:ext>
            </a:extLst>
          </p:cNvPr>
          <p:cNvSpPr/>
          <p:nvPr/>
        </p:nvSpPr>
        <p:spPr>
          <a:xfrm>
            <a:off x="3973168" y="4055166"/>
            <a:ext cx="372717" cy="96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1B70D1-4E3F-FA45-B7B0-F73D8A79BBAE}"/>
              </a:ext>
            </a:extLst>
          </p:cNvPr>
          <p:cNvSpPr/>
          <p:nvPr/>
        </p:nvSpPr>
        <p:spPr>
          <a:xfrm>
            <a:off x="3973167" y="4271342"/>
            <a:ext cx="223630" cy="96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FE083-A9AA-0543-9E99-C9F3E952C7AA}"/>
              </a:ext>
            </a:extLst>
          </p:cNvPr>
          <p:cNvSpPr/>
          <p:nvPr/>
        </p:nvSpPr>
        <p:spPr>
          <a:xfrm>
            <a:off x="3973167" y="4494973"/>
            <a:ext cx="223630" cy="74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8831C5-16B0-D74D-A658-73B8A7C89B4C}"/>
              </a:ext>
            </a:extLst>
          </p:cNvPr>
          <p:cNvSpPr/>
          <p:nvPr/>
        </p:nvSpPr>
        <p:spPr>
          <a:xfrm>
            <a:off x="3973167" y="4942233"/>
            <a:ext cx="521805" cy="6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59832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154</TotalTime>
  <Words>682</Words>
  <Application>Microsoft Macintosh PowerPoint</Application>
  <PresentationFormat>Letter Paper (8.5x11 in)</PresentationFormat>
  <Paragraphs>80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</vt:lpstr>
      <vt:lpstr>Corbel</vt:lpstr>
      <vt:lpstr>Segoe UI</vt:lpstr>
      <vt:lpstr>Segoe UI Light</vt:lpstr>
      <vt:lpstr>Segoe UI Semibold</vt:lpstr>
      <vt:lpstr>Segoe UI Semilight</vt:lpstr>
      <vt:lpstr>Wingdings 2</vt:lpstr>
      <vt:lpstr>Frame</vt:lpstr>
      <vt:lpstr>PowerPoint Presentation</vt:lpstr>
      <vt:lpstr>Membership Has its Privileges</vt:lpstr>
      <vt:lpstr>New Membership Options</vt:lpstr>
      <vt:lpstr>Renewals</vt:lpstr>
      <vt:lpstr> How to Renew Your Membership</vt:lpstr>
      <vt:lpstr>Pay Your Renewal Invoice</vt:lpstr>
      <vt:lpstr>PowerPoint Presentation</vt:lpstr>
      <vt:lpstr>What Can I Do with the website?</vt:lpstr>
      <vt:lpstr>PowerPoint Presentation</vt:lpstr>
      <vt:lpstr>My Profile</vt:lpstr>
      <vt:lpstr>Message History</vt:lpstr>
      <vt:lpstr>View your Invoices</vt:lpstr>
      <vt:lpstr>Pay Your Invoices</vt:lpstr>
      <vt:lpstr>The New POGLA Landowner  Library</vt:lpstr>
      <vt:lpstr>Events Calendar</vt:lpstr>
      <vt:lpstr>Future Directions: Directory Search?</vt:lpstr>
      <vt:lpstr>Future Directions: Member Community?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Seligman</dc:creator>
  <cp:lastModifiedBy>Lynne Seligman</cp:lastModifiedBy>
  <cp:revision>16</cp:revision>
  <cp:lastPrinted>2019-07-17T19:27:04Z</cp:lastPrinted>
  <dcterms:created xsi:type="dcterms:W3CDTF">2019-07-17T16:00:01Z</dcterms:created>
  <dcterms:modified xsi:type="dcterms:W3CDTF">2019-07-17T19:28:58Z</dcterms:modified>
</cp:coreProperties>
</file>